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0"/>
  </p:notesMasterIdLst>
  <p:sldIdLst>
    <p:sldId id="256" r:id="rId2"/>
    <p:sldId id="257" r:id="rId3"/>
    <p:sldId id="271" r:id="rId4"/>
    <p:sldId id="273" r:id="rId5"/>
    <p:sldId id="321" r:id="rId6"/>
    <p:sldId id="272" r:id="rId7"/>
    <p:sldId id="274" r:id="rId8"/>
    <p:sldId id="322" r:id="rId9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74" autoAdjust="0"/>
    <p:restoredTop sz="94660"/>
  </p:normalViewPr>
  <p:slideViewPr>
    <p:cSldViewPr snapToGrid="0">
      <p:cViewPr varScale="1">
        <p:scale>
          <a:sx n="138" d="100"/>
          <a:sy n="138" d="100"/>
        </p:scale>
        <p:origin x="834" y="1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ec82a8f55a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ec82a8f55a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b8375f423b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b8375f423b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ee3edc7e30_0_1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ee3edc7e30_0_12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ed9093f519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ed9093f519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ee3edc7e30_0_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ee3edc7e30_0_1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gif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4800" dirty="0"/>
              <a:t>Single-cell RNA-Seq</a:t>
            </a:r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88"/>
              <a:buFont typeface="Arial"/>
              <a:buNone/>
            </a:pPr>
            <a:endParaRPr sz="18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Fruit salad recipe | BBC Good Food">
            <a:extLst>
              <a:ext uri="{FF2B5EF4-FFF2-40B4-BE49-F238E27FC236}">
                <a16:creationId xmlns:a16="http://schemas.microsoft.com/office/drawing/2014/main" id="{94DDBC0B-4BFA-4BAC-B55F-D26413A6AE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0748" y="600148"/>
            <a:ext cx="1724204" cy="1567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Fruit and Yogurt Smoothie Recipe | Allrecipes">
            <a:extLst>
              <a:ext uri="{FF2B5EF4-FFF2-40B4-BE49-F238E27FC236}">
                <a16:creationId xmlns:a16="http://schemas.microsoft.com/office/drawing/2014/main" id="{96470031-7BB4-4A19-923D-6C4856E766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783" y="2546314"/>
            <a:ext cx="1242039" cy="1654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The Best Fruit Salad with Honey-Lime Dressing - Just a Taste">
            <a:extLst>
              <a:ext uri="{FF2B5EF4-FFF2-40B4-BE49-F238E27FC236}">
                <a16:creationId xmlns:a16="http://schemas.microsoft.com/office/drawing/2014/main" id="{3D8C74CE-868F-4039-A12B-ED60080DF7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7180" y="2546314"/>
            <a:ext cx="1111411" cy="1676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BE139F4-A7EB-4A44-A565-77FBAA377B07}"/>
              </a:ext>
            </a:extLst>
          </p:cNvPr>
          <p:cNvSpPr txBox="1"/>
          <p:nvPr/>
        </p:nvSpPr>
        <p:spPr>
          <a:xfrm>
            <a:off x="2547257" y="2949251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2400" dirty="0"/>
              <a:t>Bulk</a:t>
            </a:r>
            <a:endParaRPr lang="pt-PT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A028A1A-A717-4BF1-B239-95020C71A154}"/>
              </a:ext>
            </a:extLst>
          </p:cNvPr>
          <p:cNvSpPr txBox="1"/>
          <p:nvPr/>
        </p:nvSpPr>
        <p:spPr>
          <a:xfrm>
            <a:off x="5060056" y="2916593"/>
            <a:ext cx="16594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2400" dirty="0"/>
              <a:t>Single Cell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65682A3-F062-43F6-9A63-6F873BC1C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PT" dirty="0"/>
              <a:t>Single Cell RNA-Seq: a recent exploding technology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6D391C-4B03-4F8F-80C8-753DF35C10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pic>
        <p:nvPicPr>
          <p:cNvPr id="17" name="Picture 6" descr="figure1">
            <a:extLst>
              <a:ext uri="{FF2B5EF4-FFF2-40B4-BE49-F238E27FC236}">
                <a16:creationId xmlns:a16="http://schemas.microsoft.com/office/drawing/2014/main" id="{1802BFA5-DF56-4FE9-A95D-649357DFA3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307" y="992704"/>
            <a:ext cx="7445829" cy="3576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214A91F9-B63B-40CD-9833-7BF8C367B67E}"/>
              </a:ext>
            </a:extLst>
          </p:cNvPr>
          <p:cNvSpPr/>
          <p:nvPr/>
        </p:nvSpPr>
        <p:spPr>
          <a:xfrm>
            <a:off x="5253952" y="4568875"/>
            <a:ext cx="312617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H" sz="1100" dirty="0"/>
              <a:t>https://www.nature.com/articles/nprot.2017.149</a:t>
            </a:r>
            <a:endParaRPr lang="en-CH" sz="10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 dirty="0"/>
              <a:t>Isolating Single Cells is a big challenge</a:t>
            </a:r>
            <a:endParaRPr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3C634AD-B9D7-4EED-9539-59ABCE55A1AD}"/>
              </a:ext>
            </a:extLst>
          </p:cNvPr>
          <p:cNvSpPr/>
          <p:nvPr/>
        </p:nvSpPr>
        <p:spPr>
          <a:xfrm>
            <a:off x="4204608" y="3884821"/>
            <a:ext cx="535301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/>
              <a:t>https://</a:t>
            </a:r>
            <a:r>
              <a:rPr lang="en-GB" sz="1200" dirty="0" err="1"/>
              <a:t>www.frontiersin.org</a:t>
            </a:r>
            <a:r>
              <a:rPr lang="en-GB" sz="1200" dirty="0"/>
              <a:t>/articles/10.3389/fimmu.2018.01553/full</a:t>
            </a:r>
            <a:endParaRPr lang="en-CH" sz="1200" dirty="0"/>
          </a:p>
        </p:txBody>
      </p:sp>
      <p:pic>
        <p:nvPicPr>
          <p:cNvPr id="8" name="Picture 2" descr="| Comparison of the characteristics of several common single cell isolation methods (top), reported single cell capture efficiency and doublet rates (bottom). ">
            <a:extLst>
              <a:ext uri="{FF2B5EF4-FFF2-40B4-BE49-F238E27FC236}">
                <a16:creationId xmlns:a16="http://schemas.microsoft.com/office/drawing/2014/main" id="{1AA5A214-1C91-40B0-ABE9-E67D2C2864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365" y="1125730"/>
            <a:ext cx="3355238" cy="3572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FrameStar® 96 Well PCR &amp;amp; qPCR Plates, for Standard Cyclers | 4titude |  Brooks Life Sciences">
            <a:extLst>
              <a:ext uri="{FF2B5EF4-FFF2-40B4-BE49-F238E27FC236}">
                <a16:creationId xmlns:a16="http://schemas.microsoft.com/office/drawing/2014/main" id="{E3EB2B0F-E824-4779-B6E2-19170218B0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9851" y="1258679"/>
            <a:ext cx="1987010" cy="1490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C1 Single-Cell Auto Prep system ‒ GECF ‐ EPFL">
            <a:extLst>
              <a:ext uri="{FF2B5EF4-FFF2-40B4-BE49-F238E27FC236}">
                <a16:creationId xmlns:a16="http://schemas.microsoft.com/office/drawing/2014/main" id="{4534091D-D018-4C99-B904-164F52C913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8559" y="1341732"/>
            <a:ext cx="1631650" cy="1377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Droplet Formation">
            <a:extLst>
              <a:ext uri="{FF2B5EF4-FFF2-40B4-BE49-F238E27FC236}">
                <a16:creationId xmlns:a16="http://schemas.microsoft.com/office/drawing/2014/main" id="{DA7DB1B3-9E38-4262-A664-2BC3BE577F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1270" y="2794776"/>
            <a:ext cx="3355238" cy="838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176A1-828C-476B-A1A8-DF6B11F89B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H" dirty="0"/>
              <a:t>Smart-seq</a:t>
            </a:r>
            <a:r>
              <a:rPr lang="pt-PT" dirty="0"/>
              <a:t>(2)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FAA461-733A-402A-803B-2419A7312A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pic>
        <p:nvPicPr>
          <p:cNvPr id="4" name="Picture 3" descr="Full-length RNA-seq from single cells using Smart-seq2 | Nature Protocols">
            <a:extLst>
              <a:ext uri="{FF2B5EF4-FFF2-40B4-BE49-F238E27FC236}">
                <a16:creationId xmlns:a16="http://schemas.microsoft.com/office/drawing/2014/main" id="{2D8C539F-49D8-4343-B8ED-74E57183BA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560" y="1152475"/>
            <a:ext cx="2123622" cy="3512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0826B55-A50F-4894-B450-70DF4CC407E7}"/>
              </a:ext>
            </a:extLst>
          </p:cNvPr>
          <p:cNvSpPr/>
          <p:nvPr/>
        </p:nvSpPr>
        <p:spPr>
          <a:xfrm>
            <a:off x="5567995" y="3192176"/>
            <a:ext cx="3165254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H" sz="1050" dirty="0"/>
              <a:t>https://www.nature.com/articles/nprot.2014.006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9D5B20-1148-4CB7-A052-1894B2A57969}"/>
              </a:ext>
            </a:extLst>
          </p:cNvPr>
          <p:cNvSpPr txBox="1"/>
          <p:nvPr/>
        </p:nvSpPr>
        <p:spPr>
          <a:xfrm>
            <a:off x="3326146" y="1231786"/>
            <a:ext cx="5407103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dirty="0"/>
              <a:t>Smart-seq (current verison V4, the most used/well know is V2) is used to sequence</a:t>
            </a:r>
            <a:r>
              <a:rPr lang="pt-PT" dirty="0"/>
              <a:t> the</a:t>
            </a:r>
            <a:r>
              <a:rPr lang="en-CH" dirty="0"/>
              <a:t> </a:t>
            </a:r>
            <a:r>
              <a:rPr lang="en-CH" b="1" dirty="0"/>
              <a:t>full-length transcriptome </a:t>
            </a:r>
            <a:r>
              <a:rPr lang="en-CH" dirty="0"/>
              <a:t>of individual cells</a:t>
            </a:r>
          </a:p>
          <a:p>
            <a:endParaRPr lang="en-CH" dirty="0"/>
          </a:p>
          <a:p>
            <a:r>
              <a:rPr lang="pt-PT" b="1" dirty="0"/>
              <a:t>Smaller throughput</a:t>
            </a:r>
            <a:r>
              <a:rPr lang="pt-PT" dirty="0"/>
              <a:t>, usually &lt; 1000 cells</a:t>
            </a:r>
            <a:endParaRPr lang="en-CH" b="1" dirty="0"/>
          </a:p>
          <a:p>
            <a:endParaRPr lang="en-CH" dirty="0"/>
          </a:p>
          <a:p>
            <a:r>
              <a:rPr lang="en-CH" dirty="0"/>
              <a:t>Since fewer cells are sequenced, sequencing depth tends to be higher and thus </a:t>
            </a:r>
            <a:r>
              <a:rPr lang="en-CH" b="1" dirty="0"/>
              <a:t>more genes are captured</a:t>
            </a:r>
          </a:p>
        </p:txBody>
      </p:sp>
      <p:pic>
        <p:nvPicPr>
          <p:cNvPr id="8" name="Picture 7" descr="384 Well PCR &amp;amp; qPCR Plates, Skirted | 4titude | Brooks Life Sciences">
            <a:extLst>
              <a:ext uri="{FF2B5EF4-FFF2-40B4-BE49-F238E27FC236}">
                <a16:creationId xmlns:a16="http://schemas.microsoft.com/office/drawing/2014/main" id="{B65BA6C6-0DD8-4D62-A0EC-ADE14AB03D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6146" y="2938892"/>
            <a:ext cx="2030434" cy="1522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E1E4CAC-127C-425F-9E6A-9D5BA6AE13EC}"/>
              </a:ext>
            </a:extLst>
          </p:cNvPr>
          <p:cNvSpPr txBox="1"/>
          <p:nvPr/>
        </p:nvSpPr>
        <p:spPr>
          <a:xfrm>
            <a:off x="5420421" y="3650104"/>
            <a:ext cx="339570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Requires laborious lab work</a:t>
            </a:r>
          </a:p>
          <a:p>
            <a:r>
              <a:rPr lang="pt-PT" dirty="0"/>
              <a:t>Usually for detailed analysis of specific hard to get cell populations (eg. polen)</a:t>
            </a:r>
          </a:p>
        </p:txBody>
      </p:sp>
    </p:spTree>
    <p:extLst>
      <p:ext uri="{BB962C8B-B14F-4D97-AF65-F5344CB8AC3E}">
        <p14:creationId xmlns:p14="http://schemas.microsoft.com/office/powerpoint/2010/main" val="28702331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 dirty="0"/>
              <a:t>Chromium 10x Genomics</a:t>
            </a:r>
            <a:endParaRPr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3DD7D8D-B7F1-494C-A72C-BB7FC764C9BF}"/>
              </a:ext>
            </a:extLst>
          </p:cNvPr>
          <p:cNvSpPr txBox="1"/>
          <p:nvPr/>
        </p:nvSpPr>
        <p:spPr>
          <a:xfrm>
            <a:off x="396949" y="1152475"/>
            <a:ext cx="997852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U</a:t>
            </a:r>
            <a:r>
              <a:rPr lang="en-CH" dirty="0"/>
              <a:t>ses microdroplet encapsulation for individual lysis and amplification</a:t>
            </a:r>
          </a:p>
          <a:p>
            <a:r>
              <a:rPr lang="en-CH" dirty="0"/>
              <a:t>Current version is v3.1; has 3’ and 5’ sequencing variants</a:t>
            </a:r>
            <a:r>
              <a:rPr lang="pt-PT" dirty="0"/>
              <a:t>  </a:t>
            </a:r>
            <a:r>
              <a:rPr lang="pt-PT" b="1" dirty="0"/>
              <a:t>(not full-length transcripts)</a:t>
            </a:r>
            <a:endParaRPr lang="en-CH" b="1" dirty="0"/>
          </a:p>
          <a:p>
            <a:r>
              <a:rPr lang="en-CH" b="1" dirty="0"/>
              <a:t>High throughput </a:t>
            </a:r>
            <a:r>
              <a:rPr lang="en-CH" dirty="0"/>
              <a:t>(5-10k cells/well)</a:t>
            </a:r>
            <a:r>
              <a:rPr lang="pt-PT" dirty="0"/>
              <a:t> – good for organs or even whole small organisms</a:t>
            </a:r>
          </a:p>
          <a:p>
            <a:r>
              <a:rPr lang="pt-PT" dirty="0"/>
              <a:t>Tends to get smaller amount of RNA per cell / </a:t>
            </a:r>
            <a:r>
              <a:rPr lang="pt-PT" b="1" dirty="0"/>
              <a:t>noisier data</a:t>
            </a:r>
            <a:r>
              <a:rPr lang="pt-PT" dirty="0"/>
              <a:t> </a:t>
            </a:r>
          </a:p>
        </p:txBody>
      </p:sp>
      <p:pic>
        <p:nvPicPr>
          <p:cNvPr id="23" name="Picture 2" descr="Single Cell Gene Expression - 10x Genomics">
            <a:extLst>
              <a:ext uri="{FF2B5EF4-FFF2-40B4-BE49-F238E27FC236}">
                <a16:creationId xmlns:a16="http://schemas.microsoft.com/office/drawing/2014/main" id="{27518CA1-C09E-4301-B7A9-ED6A24BEB6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358" y="2261513"/>
            <a:ext cx="2171351" cy="1737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10x Chromium System | Bauer Core Facility">
            <a:extLst>
              <a:ext uri="{FF2B5EF4-FFF2-40B4-BE49-F238E27FC236}">
                <a16:creationId xmlns:a16="http://schemas.microsoft.com/office/drawing/2014/main" id="{2A8C26AD-0765-4BD2-9170-68F0A04DE9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1142" y="2261513"/>
            <a:ext cx="4647053" cy="2002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BD6741A-AC0E-4799-8949-092D65142B12}"/>
              </a:ext>
            </a:extLst>
          </p:cNvPr>
          <p:cNvSpPr/>
          <p:nvPr/>
        </p:nvSpPr>
        <p:spPr>
          <a:xfrm>
            <a:off x="3548710" y="4078783"/>
            <a:ext cx="310373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H" sz="1100" dirty="0"/>
              <a:t>https://www.nature.com/articles/ncomms14049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3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 dirty="0"/>
              <a:t>A few extra notes</a:t>
            </a:r>
            <a:endParaRPr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7F84A1C-45CB-4CA6-A6B2-4241D7D103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Some applications add “spike-in” RNA</a:t>
            </a:r>
          </a:p>
          <a:p>
            <a:pPr lvl="1"/>
            <a:r>
              <a:rPr lang="pt-PT" dirty="0"/>
              <a:t>Used to control quality of samples, since we know the amounts of spike-in beforehand</a:t>
            </a:r>
          </a:p>
          <a:p>
            <a:pPr lvl="1"/>
            <a:r>
              <a:rPr lang="pt-PT" dirty="0"/>
              <a:t>Spikes often found identified as “ERCCxxx”</a:t>
            </a:r>
          </a:p>
          <a:p>
            <a:r>
              <a:rPr lang="pt-PT" dirty="0"/>
              <a:t>The use of UMIs are becoming quite common</a:t>
            </a:r>
          </a:p>
          <a:p>
            <a:pPr lvl="1"/>
            <a:r>
              <a:rPr lang="pt-PT" dirty="0"/>
              <a:t>To avoid effect of amplification of small amounts of RNA (particularly for 10x genomics)</a:t>
            </a:r>
          </a:p>
          <a:p>
            <a:pPr lvl="1"/>
            <a:r>
              <a:rPr lang="pt-PT" dirty="0"/>
              <a:t>Each molecule is tagged with a UMI at library preparation</a:t>
            </a:r>
          </a:p>
          <a:p>
            <a:pPr lvl="2"/>
            <a:r>
              <a:rPr lang="pt-PT" dirty="0"/>
              <a:t>Counts with same UMI should be counted as only 1</a:t>
            </a:r>
          </a:p>
          <a:p>
            <a:pPr lvl="1"/>
            <a:r>
              <a:rPr lang="pt-PT" dirty="0"/>
              <a:t>Smart-Seq2 does not have it (smart-seq3 now includes)</a:t>
            </a:r>
          </a:p>
          <a:p>
            <a:endParaRPr lang="pt-PT" dirty="0"/>
          </a:p>
        </p:txBody>
      </p:sp>
      <p:pic>
        <p:nvPicPr>
          <p:cNvPr id="14" name="Picture 2" descr="10x single cell BAM files - Dave Tang&amp;#39;s blog">
            <a:extLst>
              <a:ext uri="{FF2B5EF4-FFF2-40B4-BE49-F238E27FC236}">
                <a16:creationId xmlns:a16="http://schemas.microsoft.com/office/drawing/2014/main" id="{69BCF639-F49E-4158-B110-83A0954AE2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957"/>
          <a:stretch/>
        </p:blipFill>
        <p:spPr bwMode="auto">
          <a:xfrm>
            <a:off x="500163" y="3391806"/>
            <a:ext cx="6429139" cy="1306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A4D645-7267-4DE1-8E15-30535851D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PT" dirty="0"/>
              <a:t>Several factors need to be taken into account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373A6D-FBDB-402C-A8D0-F8997F1C78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BBFDFD18-2682-4C36-AE9D-6CCFB039DD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8235" y="1207926"/>
            <a:ext cx="4790166" cy="3293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BA3A6BF-71F5-47C6-8763-3DFE68831205}"/>
              </a:ext>
            </a:extLst>
          </p:cNvPr>
          <p:cNvSpPr/>
          <p:nvPr/>
        </p:nvSpPr>
        <p:spPr>
          <a:xfrm>
            <a:off x="1821872" y="4568874"/>
            <a:ext cx="4682837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50" dirty="0"/>
              <a:t>https://</a:t>
            </a:r>
            <a:r>
              <a:rPr lang="en-GB" sz="1050" dirty="0" err="1"/>
              <a:t>www.sciencedirect.com</a:t>
            </a:r>
            <a:r>
              <a:rPr lang="en-GB" sz="1050" dirty="0"/>
              <a:t>/science/article/</a:t>
            </a:r>
            <a:r>
              <a:rPr lang="en-GB" sz="1050" dirty="0" err="1"/>
              <a:t>pii</a:t>
            </a:r>
            <a:r>
              <a:rPr lang="en-GB" sz="1050" dirty="0"/>
              <a:t>/S1097276517300497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D93F01-AE52-4078-B163-9C5B491B025D}"/>
              </a:ext>
            </a:extLst>
          </p:cNvPr>
          <p:cNvSpPr txBox="1"/>
          <p:nvPr/>
        </p:nvSpPr>
        <p:spPr>
          <a:xfrm>
            <a:off x="6687392" y="2327564"/>
            <a:ext cx="170591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In the end, you use</a:t>
            </a:r>
          </a:p>
          <a:p>
            <a:r>
              <a:rPr lang="pt-PT" dirty="0"/>
              <a:t>what you have at </a:t>
            </a:r>
          </a:p>
          <a:p>
            <a:r>
              <a:rPr lang="pt-PT" dirty="0"/>
              <a:t>your institute</a:t>
            </a:r>
          </a:p>
        </p:txBody>
      </p:sp>
    </p:spTree>
    <p:extLst>
      <p:ext uri="{BB962C8B-B14F-4D97-AF65-F5344CB8AC3E}">
        <p14:creationId xmlns:p14="http://schemas.microsoft.com/office/powerpoint/2010/main" val="4217120047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>
          <a:tailEnd type="triangle"/>
        </a:ln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15533</TotalTime>
  <Words>330</Words>
  <Application>Microsoft Office PowerPoint</Application>
  <PresentationFormat>On-screen Show (16:9)</PresentationFormat>
  <Paragraphs>36</Paragraphs>
  <Slides>8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0" baseType="lpstr">
      <vt:lpstr>Arial</vt:lpstr>
      <vt:lpstr>Simple Light</vt:lpstr>
      <vt:lpstr>Single-cell RNA-Seq</vt:lpstr>
      <vt:lpstr>PowerPoint Presentation</vt:lpstr>
      <vt:lpstr>Single Cell RNA-Seq: a recent exploding technology</vt:lpstr>
      <vt:lpstr>Isolating Single Cells is a big challenge</vt:lpstr>
      <vt:lpstr>Smart-seq(2) </vt:lpstr>
      <vt:lpstr>Chromium 10x Genomics</vt:lpstr>
      <vt:lpstr>A few extra notes</vt:lpstr>
      <vt:lpstr>Several factors need to be taken into account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Fundamentals of Computational Biology</dc:title>
  <cp:lastModifiedBy>dv.sobral@FCT.UNL.PT</cp:lastModifiedBy>
  <cp:revision>69</cp:revision>
  <dcterms:modified xsi:type="dcterms:W3CDTF">2022-04-30T14:51:25Z</dcterms:modified>
</cp:coreProperties>
</file>